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79" r:id="rId4"/>
    <p:sldId id="480" r:id="rId5"/>
    <p:sldId id="481" r:id="rId6"/>
    <p:sldId id="482" r:id="rId7"/>
    <p:sldId id="483" r:id="rId8"/>
    <p:sldId id="484" r:id="rId9"/>
    <p:sldId id="490" r:id="rId10"/>
    <p:sldId id="492" r:id="rId11"/>
    <p:sldId id="494" r:id="rId12"/>
    <p:sldId id="525" r:id="rId13"/>
    <p:sldId id="527" r:id="rId14"/>
    <p:sldId id="495" r:id="rId15"/>
    <p:sldId id="496" r:id="rId16"/>
    <p:sldId id="497" r:id="rId17"/>
    <p:sldId id="498" r:id="rId18"/>
    <p:sldId id="499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28" r:id="rId30"/>
    <p:sldId id="529" r:id="rId31"/>
    <p:sldId id="530" r:id="rId32"/>
    <p:sldId id="512" r:id="rId33"/>
    <p:sldId id="513" r:id="rId34"/>
    <p:sldId id="514" r:id="rId35"/>
    <p:sldId id="515" r:id="rId36"/>
    <p:sldId id="421" r:id="rId37"/>
    <p:sldId id="422" r:id="rId38"/>
    <p:sldId id="472" r:id="rId39"/>
    <p:sldId id="526" r:id="rId40"/>
    <p:sldId id="393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663606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469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aa645739(v=vs.71).asp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8411" y="762000"/>
            <a:ext cx="7681700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Delegates and 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1965299"/>
            <a:ext cx="7681700" cy="1227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Callback </a:t>
            </a:r>
            <a:r>
              <a:rPr lang="en-US" smtClean="0"/>
              <a:t>Functionality and</a:t>
            </a:r>
            <a:br>
              <a:rPr lang="en-US" smtClean="0"/>
            </a:br>
            <a:r>
              <a:rPr lang="en-US" smtClean="0"/>
              <a:t>Event-Driven </a:t>
            </a:r>
            <a:r>
              <a:rPr lang="en-US" dirty="0" smtClean="0"/>
              <a:t>Programming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142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Event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3477">
            <a:off x="4087103" y="3830491"/>
            <a:ext cx="1932895" cy="20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\Courses\OOP\OOP Images\20101026061253!Current_event_mark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505200"/>
            <a:ext cx="4658256" cy="332906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 delegate can be generic: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C# has a feature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implicit method group conversion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Applies to all delegate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Enables you to write the previous line with this simplified syntax: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812590" y="1926608"/>
            <a:ext cx="1056364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SomeDelegate&lt;T&gt;(T item);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Notify(int i) { } 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new SomeDelegate&lt;int&gt;(Notify);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812589" y="5546568"/>
            <a:ext cx="1056364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SomeDelegate&lt;int&gt; d = Notify; 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31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 in .NET: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Action&lt;T1, T2, T3&gt;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Func&lt;T1, T2, TResult&gt;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generic predefined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with return value of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Examples: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Predefined Delegates: Action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</a:t>
            </a:r>
            <a:endParaRPr lang="en-US" noProof="1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854123" y="4472608"/>
            <a:ext cx="1034568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Func&lt;string, int&gt; intParseFunction = int.Parse;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int num = intParseFunction("10");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Action&lt;int&gt; printNumberAction = Console.WriteLine;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printNumberAction(num);</a:t>
            </a:r>
          </a:p>
        </p:txBody>
      </p:sp>
    </p:spTree>
    <p:extLst>
      <p:ext uri="{BB962C8B-B14F-4D97-AF65-F5344CB8AC3E}">
        <p14:creationId xmlns:p14="http://schemas.microsoft.com/office/powerpoint/2010/main" val="14959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Func&lt;T, Result&gt;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454728" y="1143000"/>
            <a:ext cx="7226240" cy="3461024"/>
            <a:chOff x="2373372" y="1154354"/>
            <a:chExt cx="7226240" cy="3461024"/>
          </a:xfrm>
        </p:grpSpPr>
        <p:pic>
          <p:nvPicPr>
            <p:cNvPr id="38914" name="Picture 2" descr="http://www.softsearch.com/ac4/pages/archive/doc2/Softsearch%20promotes%20pro-choice%20in%20generic%20software%20market_files/softsearch2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2373372" y="1154354"/>
              <a:ext cx="7226240" cy="3461024"/>
            </a:xfrm>
            <a:prstGeom prst="trapezoid">
              <a:avLst>
                <a:gd name="adj" fmla="val 9106"/>
              </a:avLst>
            </a:prstGeom>
            <a:noFill/>
          </p:spPr>
        </p:pic>
        <p:pic>
          <p:nvPicPr>
            <p:cNvPr id="66562" name="Picture 2" descr="http://www.sgeier.net/fractals/fractals/08/Ignition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589829" y="1551147"/>
              <a:ext cx="5028182" cy="2758714"/>
            </a:xfrm>
            <a:prstGeom prst="roundRect">
              <a:avLst>
                <a:gd name="adj" fmla="val 33249"/>
              </a:avLst>
            </a:prstGeom>
            <a:noFill/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40846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http://www.sgeier.net/fractals/fractals/07/Classic%20Fuzz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50284" y="896245"/>
            <a:ext cx="8435128" cy="4081350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601159"/>
            <a:ext cx="104163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59684" y="5479327"/>
            <a:ext cx="10416328" cy="692873"/>
          </a:xfrm>
        </p:spPr>
        <p:txBody>
          <a:bodyPr/>
          <a:lstStyle/>
          <a:p>
            <a:r>
              <a:rPr lang="en-US" dirty="0"/>
              <a:t>Definition and </a:t>
            </a:r>
            <a:r>
              <a:rPr lang="en-US" dirty="0" smtClean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Often a class / method is created just for the sake of using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code involved is often relatively short and simple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let you define a nameless method called by a delegate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Lambda functions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a variant of anonymous methods with shorter syntax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811238" y="1354753"/>
            <a:ext cx="10464774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InvokeDelegateExample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SomeMethod(string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Console.WriteLine(msg);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Main()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SomeMethod;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Delegates: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Standard Way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7313612" y="3587750"/>
            <a:ext cx="3429000" cy="908050"/>
          </a:xfrm>
          <a:prstGeom prst="wedgeRoundRectCallout">
            <a:avLst>
              <a:gd name="adj1" fmla="val -64989"/>
              <a:gd name="adj2" fmla="val 6298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11237" y="1712416"/>
            <a:ext cx="10463425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AnnonymousMethodExample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Action&lt;string&gt; action = delegate(string msg)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MessageBox.Show(msg);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action();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Anonymous Methods</a:t>
            </a:r>
            <a:endParaRPr lang="en-US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291644" y="1524000"/>
            <a:ext cx="3298568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an anonymous method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Using Lambda Expression</a:t>
            </a:r>
            <a:endParaRPr lang="en-US" dirty="0"/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811237" y="1560016"/>
            <a:ext cx="10463426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LambdaExpressionExample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void Main()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Action&lt;string&gt; action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((msg)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=&gt;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MessageBox.Show(msg);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});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66012" y="1371600"/>
            <a:ext cx="2971800" cy="1362075"/>
          </a:xfrm>
          <a:prstGeom prst="wedgeRoundRectCallout">
            <a:avLst>
              <a:gd name="adj1" fmla="val -66460"/>
              <a:gd name="adj2" fmla="val 5860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2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delegate holds a lambda function as its value </a:t>
            </a:r>
            <a:endParaRPr lang="bg-BG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22"/>
            <a:ext cx="8938472" cy="820600"/>
          </a:xfrm>
        </p:spPr>
        <p:txBody>
          <a:bodyPr>
            <a:normAutofit/>
          </a:bodyPr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84994" name="Picture 2" descr="http://www.libcoop.net/harperwoods/clipart-pencil-checklist.jpg"/>
          <p:cNvPicPr>
            <a:picLocks noChangeAspect="1" noChangeArrowheads="1"/>
          </p:cNvPicPr>
          <p:nvPr/>
        </p:nvPicPr>
        <p:blipFill>
          <a:blip r:embed="rId2" cstate="screen">
            <a:grayscl/>
          </a:blip>
          <a:srcRect/>
          <a:stretch>
            <a:fillRect/>
          </a:stretch>
        </p:blipFill>
        <p:spPr bwMode="auto">
          <a:xfrm>
            <a:off x="3568526" y="1066800"/>
            <a:ext cx="4811886" cy="3505222"/>
          </a:xfrm>
          <a:prstGeom prst="round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798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4876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678768"/>
            <a:ext cx="8938472" cy="688256"/>
          </a:xfrm>
        </p:spPr>
        <p:txBody>
          <a:bodyPr/>
          <a:lstStyle/>
          <a:p>
            <a:r>
              <a:rPr lang="en-US" dirty="0" smtClean="0"/>
              <a:t>Predefined Boolean Delegates</a:t>
            </a:r>
            <a:endParaRPr lang="en-US" dirty="0"/>
          </a:p>
        </p:txBody>
      </p:sp>
      <p:pic>
        <p:nvPicPr>
          <p:cNvPr id="28674" name="Picture 2" descr="http://images.payplay.fm/p/r/predicates2/600/predicates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1386" y="1143000"/>
            <a:ext cx="7080524" cy="3525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54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Delegates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TResult&gt;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Methods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and Event Handlers</a:t>
            </a:r>
          </a:p>
          <a:p>
            <a:pPr marL="723900" lvl="1" indent="-368300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612" y="2590800"/>
            <a:ext cx="2987678" cy="298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9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pPr>
              <a:lnSpc>
                <a:spcPct val="110000"/>
              </a:lnSpc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in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IList&lt;T&gt;.FindAll(Predicate&lt;T&gt;)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criteria, defined by the predicate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931504"/>
            <a:ext cx="1054883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37782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87"/>
            <a:ext cx="10578460" cy="51891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"Burgas",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"Ruse",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 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towns.FindAll(delegate(string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r>
              <a:rPr lang="bg-BG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1807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05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Documents\Courses\OOP\OOP Images\Hi-Tech-Background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981200"/>
            <a:ext cx="6746876" cy="247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925539">
            <a:off x="4515007" y="2656917"/>
            <a:ext cx="3158813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38100">
                  <a:solidFill>
                    <a:schemeClr val="bg1"/>
                  </a:solidFill>
                </a:ln>
                <a:solidFill>
                  <a:srgbClr val="92D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Predicates</a:t>
            </a:r>
            <a:endParaRPr lang="en-US" sz="5400" b="1" cap="none" spc="0" dirty="0">
              <a:ln w="38100">
                <a:solidFill>
                  <a:schemeClr val="bg1"/>
                </a:solidFill>
              </a:ln>
              <a:solidFill>
                <a:srgbClr val="92D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13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00" y="1447800"/>
            <a:ext cx="5466752" cy="3492978"/>
          </a:xfrm>
          <a:prstGeom prst="roundRect">
            <a:avLst>
              <a:gd name="adj" fmla="val 23499"/>
            </a:avLst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2754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component-oriented programming components publish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the other components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notify about something happened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moving the mouse causes an event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causes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sender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object which receives an event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receiver</a:t>
            </a:r>
            <a:endParaRPr lang="bg-BG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order to receive an event, the event receivers should first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subscribe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event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 C#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delegate instances declared by the keyword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component model of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the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subscription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sending 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receiving </a:t>
            </a:r>
          </a:p>
          <a:p>
            <a:pPr>
              <a:buNone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	of events is supported through delegates and events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2" y="2510135"/>
            <a:ext cx="1046207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SomeDelegate eventName;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067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C# compiler automatically defines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-=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 for events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unsubscribes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an event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No other operations are allowed</a:t>
            </a:r>
          </a:p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redefine the code for subscription and unsubscription</a:t>
            </a:r>
            <a:endParaRPr lang="en-US" noProof="1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in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are not the same as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member fields of type delegate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can be members of an interface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cannot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 event can only be called in the class where it is defined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By default the access to the events is synchronized (thread-safe)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 vs. Delegates</a:t>
            </a:r>
            <a:endParaRPr lang="en-US" dirty="0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84212" y="1981200"/>
            <a:ext cx="4477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5274565" y="1739348"/>
            <a:ext cx="720455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bg-BG" sz="5000" b="1" dirty="0" smtClean="0">
                <a:solidFill>
                  <a:schemeClr val="tx2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≠</a:t>
            </a: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6071927" y="1981200"/>
            <a:ext cx="5356485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Action&lt;string&gt; m;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09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 smtClean="0"/>
              <a:t> defines a reference</a:t>
            </a:r>
            <a:r>
              <a:rPr lang="bg-BG" dirty="0" smtClean="0"/>
              <a:t> </a:t>
            </a:r>
            <a:r>
              <a:rPr lang="en-US" dirty="0" smtClean="0"/>
              <a:t>to a</a:t>
            </a:r>
            <a:r>
              <a:rPr lang="bg-BG" dirty="0" smtClean="0"/>
              <a:t> </a:t>
            </a:r>
            <a:r>
              <a:rPr lang="en-US" dirty="0" smtClean="0"/>
              <a:t>callback</a:t>
            </a:r>
            <a:r>
              <a:rPr lang="bg-BG" dirty="0" smtClean="0"/>
              <a:t> </a:t>
            </a:r>
            <a:r>
              <a:rPr lang="en-US" dirty="0" smtClean="0"/>
              <a:t>method</a:t>
            </a:r>
            <a:r>
              <a:rPr lang="bg-BG" dirty="0" smtClean="0"/>
              <a:t>, </a:t>
            </a:r>
            <a:r>
              <a:rPr lang="en-US" dirty="0" smtClean="0"/>
              <a:t>which</a:t>
            </a:r>
            <a:r>
              <a:rPr lang="bg-BG" dirty="0" smtClean="0"/>
              <a:t> </a:t>
            </a:r>
            <a:r>
              <a:rPr lang="en-US" dirty="0" smtClean="0"/>
              <a:t>handles events</a:t>
            </a:r>
          </a:p>
          <a:p>
            <a:pPr lvl="1"/>
            <a:r>
              <a:rPr lang="en-US" dirty="0" smtClean="0"/>
              <a:t>No additional information is sent about the event, just a notification:</a:t>
            </a:r>
            <a:endParaRPr lang="bg-BG" dirty="0" smtClean="0"/>
          </a:p>
          <a:p>
            <a:pPr marL="0" indent="0">
              <a:buNone/>
            </a:pPr>
            <a:endParaRPr lang="bg-BG" sz="4000" dirty="0" smtClean="0"/>
          </a:p>
          <a:p>
            <a:r>
              <a:rPr lang="en-US" dirty="0" smtClean="0"/>
              <a:t>Used in many occasions internally in</a:t>
            </a:r>
            <a:r>
              <a:rPr lang="bg-BG" dirty="0" smtClean="0"/>
              <a:t> .NET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EventArgs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is the base class with no information for the event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Delegate 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63074" y="3684896"/>
            <a:ext cx="10765338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EventHandler(Object sender,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EventArgs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e);</a:t>
            </a:r>
          </a:p>
        </p:txBody>
      </p:sp>
    </p:spTree>
    <p:extLst>
      <p:ext uri="{BB962C8B-B14F-4D97-AF65-F5344CB8AC3E}">
        <p14:creationId xmlns:p14="http://schemas.microsoft.com/office/powerpoint/2010/main" val="247240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itchFamily="49" charset="0"/>
              </a:rPr>
              <a:t>(2)</a:t>
            </a:r>
            <a:endParaRPr lang="en-US" dirty="0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801826" y="1281923"/>
            <a:ext cx="10574411" cy="519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Click;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GotFocus;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EventHandler TextChanged;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...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ButtonExample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static void OnButtonClick(object sender,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EventArgs eventArgs)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Console.WriteLine("OnButtonClick() event called.");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void Main()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 button = new Button();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button.Click += new EventHandler(OnButtonClick);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34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20091"/>
            <a:ext cx="8938472" cy="820600"/>
          </a:xfrm>
        </p:spPr>
        <p:txBody>
          <a:bodyPr/>
          <a:lstStyle/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84" y="1143000"/>
            <a:ext cx="6911128" cy="3958254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2145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084" y="4828300"/>
            <a:ext cx="11635528" cy="792900"/>
          </a:xfrm>
        </p:spPr>
        <p:txBody>
          <a:bodyPr/>
          <a:lstStyle/>
          <a:p>
            <a:pPr lvl="0"/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5200" noProof="1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System.EventHandler</a:t>
            </a:r>
            <a:r>
              <a:rPr lang="en-US" sz="5200" dirty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5200" dirty="0" smtClean="0">
                <a:ln w="500">
                  <a:noFill/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598612" y="5715000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2289" name="Picture 1" descr="C:\Trash\bacil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98084" y="908044"/>
            <a:ext cx="5539528" cy="3740156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5947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.NET defines a convention (pattern) for defining events:</a:t>
            </a:r>
          </a:p>
          <a:p>
            <a:pPr lvl="1"/>
            <a:r>
              <a:rPr lang="en-US" dirty="0">
                <a:hlinkClick r:id="rId2"/>
              </a:rPr>
              <a:t>http://msdn.microsoft.com/en-us/library/aa645739(v=vs.71).</a:t>
            </a:r>
            <a:r>
              <a:rPr lang="en-US" dirty="0" smtClean="0">
                <a:hlinkClick r:id="rId2"/>
              </a:rPr>
              <a:t>aspx</a:t>
            </a:r>
            <a:endParaRPr lang="en-US" dirty="0" smtClean="0"/>
          </a:p>
          <a:p>
            <a:r>
              <a:rPr lang="en-US" dirty="0" smtClean="0"/>
              <a:t>Delegates which are used for events:</a:t>
            </a:r>
          </a:p>
          <a:p>
            <a:pPr lvl="1"/>
            <a:r>
              <a:rPr lang="en-US" dirty="0" smtClean="0"/>
              <a:t>Have names formed by a verb </a:t>
            </a:r>
            <a:r>
              <a:rPr lang="bg-BG" dirty="0" smtClean="0"/>
              <a:t>+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EventHandler</a:t>
            </a:r>
          </a:p>
          <a:p>
            <a:pPr lvl="1"/>
            <a:r>
              <a:rPr lang="en-US" dirty="0" smtClean="0"/>
              <a:t>Accept two parameters:</a:t>
            </a:r>
          </a:p>
          <a:p>
            <a:pPr lvl="2"/>
            <a:r>
              <a:rPr lang="en-US" dirty="0" smtClean="0"/>
              <a:t>Event sender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</a:p>
          <a:p>
            <a:pPr lvl="2"/>
            <a:r>
              <a:rPr lang="en-US" dirty="0" smtClean="0"/>
              <a:t>Event information – inherited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System.EventArgs</a:t>
            </a:r>
            <a:endParaRPr lang="en-US" dirty="0" smtClean="0"/>
          </a:p>
          <a:p>
            <a:pPr lvl="1"/>
            <a:r>
              <a:rPr lang="en-US" dirty="0" smtClean="0"/>
              <a:t>No return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 smtClean="0"/>
              <a:t>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endParaRPr lang="en-US" sz="5000" dirty="0" smtClean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Events: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declared</a:t>
            </a:r>
            <a:r>
              <a:rPr lang="bg-BG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Begin with a capital letter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End with a verb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(2)</a:t>
            </a:r>
            <a:endParaRPr lang="en-US" dirty="0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760412" y="1912203"/>
            <a:ext cx="1051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void ItemChangedEventHandler(</a:t>
            </a:r>
          </a:p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object sender, ItemChangedEventArgs eventArgs);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760412" y="5518868"/>
            <a:ext cx="1051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event ItemChangedEventHandler ItemChanged;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90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fire an event a special</a:t>
            </a:r>
            <a:r>
              <a:rPr lang="bg-BG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 is created </a:t>
            </a:r>
          </a:p>
          <a:p>
            <a:pPr lvl="1"/>
            <a:r>
              <a:rPr lang="en-US" dirty="0" smtClean="0"/>
              <a:t>Named after a specific action,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OnVerb()</a:t>
            </a:r>
          </a:p>
          <a:p>
            <a:endParaRPr lang="en-US" dirty="0" smtClean="0"/>
          </a:p>
          <a:p>
            <a:endParaRPr lang="bg-BG" dirty="0" smtClean="0"/>
          </a:p>
          <a:p>
            <a:r>
              <a:rPr lang="en-US" dirty="0" smtClean="0"/>
              <a:t>The receiver method</a:t>
            </a:r>
            <a:r>
              <a:rPr lang="bg-BG" dirty="0" smtClean="0"/>
              <a:t> (</a:t>
            </a:r>
            <a:r>
              <a:rPr lang="en-US" dirty="0" smtClean="0"/>
              <a:t>handler</a:t>
            </a:r>
            <a:r>
              <a:rPr lang="bg-BG" dirty="0" smtClean="0"/>
              <a:t>)</a:t>
            </a:r>
            <a:r>
              <a:rPr lang="en-US" dirty="0" smtClean="0"/>
              <a:t> is named in the form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OnObjectEvent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Events: Convention (3)</a:t>
            </a:r>
            <a:endParaRPr lang="en-US" dirty="0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812589" y="2575072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protected void OnItemChanged()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 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812589" y="5181601"/>
            <a:ext cx="10275857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void OnOrderListItemChanged()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…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29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 and Using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336191" y="1219200"/>
            <a:ext cx="7550300" cy="3169774"/>
          </a:xfrm>
          <a:prstGeom prst="roundRect">
            <a:avLst>
              <a:gd name="adj" fmla="val 2644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18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are data types that hold methods as their value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Generic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in C#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Action&lt;T&gt;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TResult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Predicate&lt;T&gt;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Anonymous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simplify coding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Events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allow subscribing for notifications</a:t>
            </a:r>
            <a:b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about something happening in an object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 the "publish-subscribe" model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32812" y="3581400"/>
            <a:ext cx="2816223" cy="28162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OOP – Delegates and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are special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C# types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 reference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 data type holding a function (method) as its value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Describe the parameters accepted and return value (method signature)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C++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Strongly-typed pointer (reference) to a method</a:t>
            </a:r>
          </a:p>
          <a:p>
            <a:pPr lvl="1"/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Pointer (address) to a callback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JavaScript any variable can hold a function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C# only variable of type delegate can hold a function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static and instance methods</a:t>
            </a:r>
          </a:p>
          <a:p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point to a sequence of multiple methods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perform callbacks invocations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to implement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"publish-subscribe" model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Components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their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publish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MouseOver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events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Other components subscribe to events</a:t>
            </a:r>
          </a:p>
          <a:p>
            <a:pPr lvl="2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LoginForm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subscribes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LoginButton.Click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Delegates?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3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– Example</a:t>
            </a:r>
            <a:endParaRPr lang="en-US" dirty="0"/>
          </a:p>
        </p:txBody>
      </p:sp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857027" y="1126817"/>
            <a:ext cx="10417636" cy="5350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Declaration of a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void SimpleDelegate(string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DelegatesExample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static void TestMethod(string param)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Console.WriteLine("I was called by a delegate.");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Console.WriteLine("I got parameter {0}.", param);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static void Main()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Instantiate the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SimpleDelegate d = new SimpleDelegate(TestMethod);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Invocation of the method, pointed by delegate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d("test");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marR="0" lvl="0" defTabSz="914400" eaLnBrk="0" latinLnBrk="0" hangingPunct="0">
              <a:lnSpc>
                <a:spcPts val="22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59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Simple Delegate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04" y="1066800"/>
            <a:ext cx="5992887" cy="3432345"/>
          </a:xfrm>
          <a:prstGeom prst="roundRect">
            <a:avLst>
              <a:gd name="adj" fmla="val 1160"/>
            </a:avLst>
          </a:prstGeom>
        </p:spPr>
      </p:pic>
    </p:spTree>
    <p:extLst>
      <p:ext uri="{BB962C8B-B14F-4D97-AF65-F5344CB8AC3E}">
        <p14:creationId xmlns:p14="http://schemas.microsoft.com/office/powerpoint/2010/main" val="32354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Delegates are Multicast</a:t>
            </a:r>
            <a:endParaRPr lang="en-US" dirty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914163" y="1066800"/>
            <a:ext cx="10265275" cy="54416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 int StringDelegate&lt;T&gt;(T value); 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MultiDelegates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static int PrintString(string str)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Console.WriteLine("Str: {0}", str);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1;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int PrintStringLength(string value)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Console.WriteLine("Length: {0}", value.Length);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2;</a:t>
            </a:r>
          </a:p>
          <a:p>
            <a:pPr lvl="0" eaLnBrk="0" hangingPunct="0">
              <a:lnSpc>
                <a:spcPts val="1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lvl="0" eaLnBrk="0" hangingPunct="0">
              <a:lnSpc>
                <a:spcPts val="22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public static void Main()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{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StringDelegate&lt;string&gt; d = MultiDelegates.PrintString;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 += new MultiDelegates().PrintStringLength;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int result = d("some string value");</a:t>
            </a:r>
          </a:p>
          <a:p>
            <a:pPr lvl="0"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Console.WriteLine("Returned result: {0}", result);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lvl="0" eaLnBrk="0" hangingPunct="0">
              <a:lnSpc>
                <a:spcPts val="1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999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top-desktop.ru/files/biznes/800/3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65265" y="1447800"/>
            <a:ext cx="8648748" cy="3126080"/>
          </a:xfrm>
          <a:prstGeom prst="roundRect">
            <a:avLst>
              <a:gd name="adj" fmla="val 3667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Multicast Delegates</a:t>
            </a:r>
            <a:endParaRPr lang="en-US" dirty="0"/>
          </a:p>
        </p:txBody>
      </p:sp>
      <p:pic>
        <p:nvPicPr>
          <p:cNvPr id="67586" name="Picture 2" descr="http://tchf.org/images/test%20tubes.gif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062942" y="1583987"/>
            <a:ext cx="4266089" cy="2817374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1565</Words>
  <Application>Microsoft Office PowerPoint</Application>
  <PresentationFormat>Custom</PresentationFormat>
  <Paragraphs>331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Delegates and Events</vt:lpstr>
      <vt:lpstr>Table of Contents</vt:lpstr>
      <vt:lpstr>What are Delegates?</vt:lpstr>
      <vt:lpstr>What are Delegates?</vt:lpstr>
      <vt:lpstr>What are Delegates? (2)</vt:lpstr>
      <vt:lpstr>Delegates – Example</vt:lpstr>
      <vt:lpstr>Simple Delegate</vt:lpstr>
      <vt:lpstr>Delegates are Multicast</vt:lpstr>
      <vt:lpstr>Multicast Delegates</vt:lpstr>
      <vt:lpstr>Generic Delegates</vt:lpstr>
      <vt:lpstr>Predefined Delegates: Action and Func</vt:lpstr>
      <vt:lpstr>Action&lt;T&gt; and Func&lt;T, Result&gt;</vt:lpstr>
      <vt:lpstr>Anonymous Methods</vt:lpstr>
      <vt:lpstr>Anonymous Methods</vt:lpstr>
      <vt:lpstr>Delegates: The Standard Way</vt:lpstr>
      <vt:lpstr>Using Anonymous Methods</vt:lpstr>
      <vt:lpstr>Using Lambda Expression</vt:lpstr>
      <vt:lpstr>Anonymous Methods</vt:lpstr>
      <vt:lpstr>Predicates</vt:lpstr>
      <vt:lpstr>Predicates</vt:lpstr>
      <vt:lpstr>Predicates – Example</vt:lpstr>
      <vt:lpstr>Predicates</vt:lpstr>
      <vt:lpstr>Events</vt:lpstr>
      <vt:lpstr>Events</vt:lpstr>
      <vt:lpstr>Events in .NET</vt:lpstr>
      <vt:lpstr>Events in .NET (2)</vt:lpstr>
      <vt:lpstr>Events vs. Delegates</vt:lpstr>
      <vt:lpstr>The System.EventHandler Delegate </vt:lpstr>
      <vt:lpstr>The System.EventHandler Delegate (2)</vt:lpstr>
      <vt:lpstr>The System.EventHandler Delegate</vt:lpstr>
      <vt:lpstr>Custom Events: Convention</vt:lpstr>
      <vt:lpstr>Custom Events: Convention (2)</vt:lpstr>
      <vt:lpstr>Custom Events: Convention (3)</vt:lpstr>
      <vt:lpstr>Defining and Using Events</vt:lpstr>
      <vt:lpstr>Summary</vt:lpstr>
      <vt:lpstr>OOP – Delegates and Events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Delegates and Events</dc:title>
  <dc:subject>C# Basics Course</dc:subject>
  <dc:creator/>
  <cp:keywords>Delegates, Events,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2015-02-03T15:44:31Z</dcterms:modified>
  <cp:category>programming, OOP, SoftUni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